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8" r:id="rId4"/>
    <p:sldId id="259" r:id="rId5"/>
    <p:sldId id="260" r:id="rId6"/>
    <p:sldId id="262" r:id="rId7"/>
    <p:sldId id="26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65AC78C-C4A1-44D3-B69B-469E0C26B350}">
          <p14:sldIdLst>
            <p14:sldId id="256"/>
            <p14:sldId id="257"/>
            <p14:sldId id="258"/>
            <p14:sldId id="259"/>
            <p14:sldId id="260"/>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988B818-3B3B-4B79-A61C-7FED2D9B1B07}" type="datetimeFigureOut">
              <a:rPr lang="en-US" smtClean="0"/>
              <a:t>5/27/2026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C295F26-D359-43CE-8979-72CD07460420}" type="slidenum">
              <a:rPr lang="en-US" smtClean="0"/>
              <a:t>‹#›</a:t>
            </a:fld>
            <a:endParaRPr lang="en-US"/>
          </a:p>
        </p:txBody>
      </p:sp>
    </p:spTree>
    <p:extLst>
      <p:ext uri="{BB962C8B-B14F-4D97-AF65-F5344CB8AC3E}">
        <p14:creationId xmlns:p14="http://schemas.microsoft.com/office/powerpoint/2010/main" val="3508323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295F26-D359-43CE-8979-72CD07460420}" type="slidenum">
              <a:rPr lang="en-US" smtClean="0"/>
              <a:t>1</a:t>
            </a:fld>
            <a:endParaRPr lang="en-US"/>
          </a:p>
        </p:txBody>
      </p:sp>
    </p:spTree>
    <p:extLst>
      <p:ext uri="{BB962C8B-B14F-4D97-AF65-F5344CB8AC3E}">
        <p14:creationId xmlns:p14="http://schemas.microsoft.com/office/powerpoint/2010/main" val="17248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2C8BE5-0316-47B2-B7F7-058883FFC6E3}" type="datetime1">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8C3C06-E19C-4609-86C8-EB21ECF45999}" type="datetime1">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41FFFA-AAEA-4BB2-8C4D-306F8B6806FD}" type="datetime1">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EEE4B7-E022-4DB2-86C5-7230321A03C2}" type="datetime1">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AD1A85-9EF9-4DAD-9BC8-AA1EBB928086}" type="datetime1">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14EEF3-293E-483E-8D67-C10DAEF97CB4}" type="datetime1">
              <a:rPr lang="en-US"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0C4CA8-0FDF-4447-B399-A36129EA1CDE}" type="datetime1">
              <a:rPr lang="en-US" smtClean="0"/>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7689A5-8810-4611-95FB-9E6871F27079}" type="datetime1">
              <a:rPr lang="en-US" smtClean="0"/>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EAB0C51-CA32-4FFC-BB3D-47F1E620B33C}" type="datetime1">
              <a:rPr lang="en-US" smtClean="0"/>
              <a:t>5/27/2026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03A2C84-57FD-4229-95FB-293C49196CF2}" type="datetime1">
              <a:rPr lang="en-US" smtClean="0"/>
              <a:t>5/27/2026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3D498C-EDBE-4AC2-BDD8-0773C51D4CFC}" type="datetime1">
              <a:rPr lang="en-US"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F44D898-8A76-454C-B898-657AC358A1B9}" type="datetime1">
              <a:rPr lang="en-US" smtClean="0"/>
              <a:t>5/27/2026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lanterman.org/60for6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7854" y="915471"/>
            <a:ext cx="10058400" cy="2635037"/>
          </a:xfrm>
        </p:spPr>
        <p:txBody>
          <a:bodyPr>
            <a:normAutofit/>
          </a:bodyPr>
          <a:lstStyle/>
          <a:p>
            <a:pPr algn="ctr"/>
            <a:r>
              <a:rPr lang="en-US" sz="6600" dirty="0" smtClean="0"/>
              <a:t>May 28, 2026</a:t>
            </a:r>
            <a:r>
              <a:rPr lang="en-US" dirty="0" smtClean="0"/>
              <a:t/>
            </a:r>
            <a:br>
              <a:rPr lang="en-US" dirty="0" smtClean="0"/>
            </a:br>
            <a:r>
              <a:rPr lang="en-US" sz="5400" dirty="0" smtClean="0"/>
              <a:t>Vendor Advisory Committee (VAC)</a:t>
            </a:r>
            <a:br>
              <a:rPr lang="en-US" sz="5400" dirty="0" smtClean="0"/>
            </a:br>
            <a:r>
              <a:rPr lang="en-US" sz="5400" dirty="0" smtClean="0"/>
              <a:t>Systems Update</a:t>
            </a:r>
            <a:endParaRPr lang="en-US" dirty="0"/>
          </a:p>
        </p:txBody>
      </p:sp>
      <p:sp>
        <p:nvSpPr>
          <p:cNvPr id="3" name="Subtitle 2"/>
          <p:cNvSpPr>
            <a:spLocks noGrp="1"/>
          </p:cNvSpPr>
          <p:nvPr>
            <p:ph type="subTitle" idx="1"/>
          </p:nvPr>
        </p:nvSpPr>
        <p:spPr>
          <a:xfrm>
            <a:off x="1083575" y="4356765"/>
            <a:ext cx="10058400" cy="1143000"/>
          </a:xfrm>
        </p:spPr>
        <p:txBody>
          <a:bodyPr>
            <a:noAutofit/>
          </a:bodyPr>
          <a:lstStyle/>
          <a:p>
            <a:pPr algn="ctr"/>
            <a:r>
              <a:rPr lang="en-US" sz="4000" dirty="0" smtClean="0"/>
              <a:t>Presentation</a:t>
            </a:r>
          </a:p>
          <a:p>
            <a:pPr algn="ctr"/>
            <a:r>
              <a:rPr lang="en-US" sz="4000" dirty="0" smtClean="0"/>
              <a:t>Gloria Wong</a:t>
            </a:r>
          </a:p>
          <a:p>
            <a:pPr algn="ctr"/>
            <a:r>
              <a:rPr lang="en-US" sz="4000" dirty="0" smtClean="0"/>
              <a:t>Executive director</a:t>
            </a:r>
            <a:endParaRPr lang="en-US" sz="4000" dirty="0"/>
          </a:p>
        </p:txBody>
      </p:sp>
      <p:sp>
        <p:nvSpPr>
          <p:cNvPr id="5" name="Pentagon 4"/>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a:xfrm>
            <a:off x="0" y="5787981"/>
            <a:ext cx="1312025" cy="365125"/>
          </a:xfrm>
        </p:spPr>
        <p:txBody>
          <a:bodyPr/>
          <a:lstStyle/>
          <a:p>
            <a:pPr algn="ctr"/>
            <a:fld id="{4FAB73BC-B049-4115-A692-8D63A059BFB8}" type="slidenum">
              <a:rPr lang="en-US" sz="2000" smtClean="0"/>
              <a:pPr algn="ctr"/>
              <a:t>1</a:t>
            </a:fld>
            <a:endParaRPr lang="en-US" sz="2000" dirty="0"/>
          </a:p>
        </p:txBody>
      </p:sp>
    </p:spTree>
    <p:extLst>
      <p:ext uri="{BB962C8B-B14F-4D97-AF65-F5344CB8AC3E}">
        <p14:creationId xmlns:p14="http://schemas.microsoft.com/office/powerpoint/2010/main" val="191037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a:latin typeface="+mn-lt"/>
                <a:ea typeface="+mn-ea"/>
                <a:cs typeface="+mn-cs"/>
              </a:rPr>
              <a:t>AGENDA</a:t>
            </a:r>
            <a:endParaRPr lang="en-US" sz="6000" dirty="0">
              <a:latin typeface="+mn-lt"/>
              <a:ea typeface="+mn-ea"/>
              <a:cs typeface="+mn-cs"/>
            </a:endParaRPr>
          </a:p>
        </p:txBody>
      </p:sp>
      <p:sp>
        <p:nvSpPr>
          <p:cNvPr id="3" name="Content Placeholder 2"/>
          <p:cNvSpPr>
            <a:spLocks noGrp="1"/>
          </p:cNvSpPr>
          <p:nvPr>
            <p:ph idx="1"/>
          </p:nvPr>
        </p:nvSpPr>
        <p:spPr>
          <a:xfrm>
            <a:off x="1040708" y="2079924"/>
            <a:ext cx="10058400" cy="4199578"/>
          </a:xfrm>
        </p:spPr>
        <p:txBody>
          <a:bodyPr/>
          <a:lstStyle/>
          <a:p>
            <a:pPr marL="0" indent="0">
              <a:buNone/>
            </a:pPr>
            <a:r>
              <a:rPr lang="en-US" sz="2400" dirty="0" smtClean="0"/>
              <a:t>I.	 </a:t>
            </a:r>
          </a:p>
          <a:p>
            <a:pPr lvl="4">
              <a:buFont typeface="Wingdings" panose="05000000000000000000" pitchFamily="2" charset="2"/>
              <a:buChar char="ü"/>
            </a:pPr>
            <a:endParaRPr lang="en-US" sz="1600" u="sng" dirty="0" smtClean="0">
              <a:solidFill>
                <a:srgbClr val="0000FF"/>
              </a:solidFill>
              <a:hlinkClick r:id="rId2"/>
            </a:endParaRPr>
          </a:p>
          <a:p>
            <a:pPr lvl="4">
              <a:buFont typeface="Wingdings" panose="05000000000000000000" pitchFamily="2" charset="2"/>
              <a:buChar char="ü"/>
            </a:pPr>
            <a:r>
              <a:rPr lang="en-US" sz="2000" u="sng" dirty="0" smtClean="0">
                <a:solidFill>
                  <a:srgbClr val="0000FF"/>
                </a:solidFill>
                <a:hlinkClick r:id="rId2"/>
              </a:rPr>
              <a:t>https://lanterman.org/60for60/</a:t>
            </a:r>
            <a:endParaRPr lang="en-US" sz="2000" u="sng" dirty="0" smtClean="0">
              <a:solidFill>
                <a:srgbClr val="0000FF"/>
              </a:solidFill>
            </a:endParaRPr>
          </a:p>
          <a:p>
            <a:pPr marL="749808" lvl="4" indent="0">
              <a:buNone/>
            </a:pPr>
            <a:endParaRPr lang="en-US" sz="2000" u="sng" dirty="0" smtClean="0">
              <a:solidFill>
                <a:srgbClr val="0000FF"/>
              </a:solidFill>
            </a:endParaRPr>
          </a:p>
          <a:p>
            <a:pPr lvl="4">
              <a:buFont typeface="Wingdings" panose="05000000000000000000" pitchFamily="2" charset="2"/>
              <a:buChar char="ü"/>
            </a:pPr>
            <a:r>
              <a:rPr lang="en-US" sz="2000" dirty="0" smtClean="0">
                <a:solidFill>
                  <a:schemeClr val="tx1"/>
                </a:solidFill>
              </a:rPr>
              <a:t>Senate Concurrent Resolution 174</a:t>
            </a:r>
          </a:p>
          <a:p>
            <a:pPr marL="749808" lvl="4" indent="0">
              <a:buNone/>
            </a:pPr>
            <a:r>
              <a:rPr lang="en-US" sz="2000" dirty="0" smtClean="0">
                <a:solidFill>
                  <a:schemeClr val="tx1"/>
                </a:solidFill>
              </a:rPr>
              <a:t>	</a:t>
            </a:r>
            <a:r>
              <a:rPr lang="en-US" sz="2000" dirty="0" smtClean="0"/>
              <a:t>Resolved by the Senate of the State of California, the Assembly thereof concurring, That    	the Legislature recognizes the year of 2026 as the 60th anniversary of California’s two 	pilot regional centers, Frank D. </a:t>
            </a:r>
            <a:r>
              <a:rPr lang="en-US" sz="2000" dirty="0" err="1" smtClean="0"/>
              <a:t>Lanterman</a:t>
            </a:r>
            <a:r>
              <a:rPr lang="en-US" sz="2000" dirty="0" smtClean="0"/>
              <a:t> and Golden Gate; and it be further</a:t>
            </a:r>
          </a:p>
          <a:p>
            <a:pPr lvl="1" fontAlgn="base"/>
            <a:endParaRPr lang="en-US" sz="2000" dirty="0"/>
          </a:p>
          <a:p>
            <a:pPr marL="917120" lvl="5" indent="0" fontAlgn="base">
              <a:buNone/>
            </a:pPr>
            <a:r>
              <a:rPr lang="en-US" sz="2000" dirty="0" smtClean="0"/>
              <a:t>Resolved</a:t>
            </a:r>
            <a:r>
              <a:rPr lang="en-US" sz="2000" dirty="0"/>
              <a:t>, That the Legislature celebrates its historic 1966 enactment of AB 691 of the 1966 Regular Session of </a:t>
            </a:r>
            <a:r>
              <a:rPr lang="en-US" sz="2000" dirty="0" smtClean="0"/>
              <a:t>the </a:t>
            </a:r>
            <a:r>
              <a:rPr lang="en-US" sz="2000" dirty="0"/>
              <a:t>Legislature, and reaffirms its commitment to ensuring a sustainable future for California’s community </a:t>
            </a:r>
            <a:r>
              <a:rPr lang="en-US" sz="2000" dirty="0" smtClean="0"/>
              <a:t>service </a:t>
            </a:r>
            <a:r>
              <a:rPr lang="en-US" sz="2000" dirty="0"/>
              <a:t>system; and be it </a:t>
            </a:r>
            <a:r>
              <a:rPr lang="en-US" sz="2000" dirty="0" smtClean="0"/>
              <a:t>further</a:t>
            </a:r>
          </a:p>
          <a:p>
            <a:pPr marL="917120" lvl="5" indent="0" fontAlgn="base">
              <a:buNone/>
            </a:pPr>
            <a:endParaRPr lang="en-US" sz="1600" dirty="0" smtClean="0">
              <a:solidFill>
                <a:schemeClr val="tx1"/>
              </a:solidFill>
            </a:endParaRPr>
          </a:p>
          <a:p>
            <a:pPr marL="749808" lvl="4" indent="0">
              <a:buNone/>
            </a:pPr>
            <a:endParaRPr lang="en-US" sz="1600" dirty="0" smtClean="0">
              <a:solidFill>
                <a:schemeClr val="tx1"/>
              </a:solidFill>
            </a:endParaRPr>
          </a:p>
        </p:txBody>
      </p:sp>
      <p:sp>
        <p:nvSpPr>
          <p:cNvPr id="4" name="TextBox 3"/>
          <p:cNvSpPr txBox="1"/>
          <p:nvPr/>
        </p:nvSpPr>
        <p:spPr>
          <a:xfrm>
            <a:off x="1470957" y="2070471"/>
            <a:ext cx="4827206" cy="461665"/>
          </a:xfrm>
          <a:prstGeom prst="rect">
            <a:avLst/>
          </a:prstGeom>
          <a:solidFill>
            <a:schemeClr val="bg1">
              <a:lumMod val="65000"/>
            </a:schemeClr>
          </a:solidFill>
        </p:spPr>
        <p:txBody>
          <a:bodyPr wrap="square" rtlCol="0">
            <a:spAutoFit/>
          </a:bodyPr>
          <a:lstStyle/>
          <a:p>
            <a:pPr algn="ctr"/>
            <a:r>
              <a:rPr lang="en-US" sz="2400" dirty="0"/>
              <a:t>LANTERMAN 60</a:t>
            </a:r>
            <a:r>
              <a:rPr lang="en-US" sz="2400" baseline="30000" dirty="0"/>
              <a:t>th</a:t>
            </a:r>
            <a:r>
              <a:rPr lang="en-US" sz="2400" dirty="0"/>
              <a:t> Anniversary</a:t>
            </a:r>
          </a:p>
        </p:txBody>
      </p:sp>
      <p:sp>
        <p:nvSpPr>
          <p:cNvPr id="6" name="Pentagon 5"/>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a:xfrm>
            <a:off x="0" y="5806642"/>
            <a:ext cx="1312025" cy="365125"/>
          </a:xfrm>
        </p:spPr>
        <p:txBody>
          <a:bodyPr/>
          <a:lstStyle/>
          <a:p>
            <a:pPr algn="ctr"/>
            <a:fld id="{6113E31D-E2AB-40D1-8B51-AFA5AFEF393A}" type="slidenum">
              <a:rPr lang="en-US" sz="2000" smtClean="0"/>
              <a:pPr algn="ctr"/>
              <a:t>2</a:t>
            </a:fld>
            <a:endParaRPr lang="en-US" sz="2000" dirty="0"/>
          </a:p>
        </p:txBody>
      </p:sp>
    </p:spTree>
    <p:extLst>
      <p:ext uri="{BB962C8B-B14F-4D97-AF65-F5344CB8AC3E}">
        <p14:creationId xmlns:p14="http://schemas.microsoft.com/office/powerpoint/2010/main" val="1084286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032429" y="76330"/>
            <a:ext cx="8324850" cy="6276975"/>
          </a:xfrm>
          <a:prstGeom prst="rect">
            <a:avLst/>
          </a:prstGeom>
        </p:spPr>
      </p:pic>
      <p:sp>
        <p:nvSpPr>
          <p:cNvPr id="6" name="Pentagon 5"/>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a:xfrm>
            <a:off x="65992" y="5778650"/>
            <a:ext cx="1312025" cy="365125"/>
          </a:xfrm>
        </p:spPr>
        <p:txBody>
          <a:bodyPr/>
          <a:lstStyle/>
          <a:p>
            <a:pPr algn="ctr"/>
            <a:fld id="{6113E31D-E2AB-40D1-8B51-AFA5AFEF393A}" type="slidenum">
              <a:rPr lang="en-US" sz="2000" smtClean="0"/>
              <a:pPr algn="ctr"/>
              <a:t>3</a:t>
            </a:fld>
            <a:endParaRPr lang="en-US" sz="2000" dirty="0"/>
          </a:p>
        </p:txBody>
      </p:sp>
    </p:spTree>
    <p:extLst>
      <p:ext uri="{BB962C8B-B14F-4D97-AF65-F5344CB8AC3E}">
        <p14:creationId xmlns:p14="http://schemas.microsoft.com/office/powerpoint/2010/main" val="365405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148281"/>
            <a:ext cx="10666352" cy="6211330"/>
          </a:xfrm>
        </p:spPr>
        <p:txBody>
          <a:bodyPr>
            <a:normAutofit fontScale="92500" lnSpcReduction="10000"/>
          </a:bodyPr>
          <a:lstStyle/>
          <a:p>
            <a:endParaRPr lang="en-US" sz="2600" dirty="0" smtClean="0"/>
          </a:p>
          <a:p>
            <a:r>
              <a:rPr lang="en-US" sz="2600" dirty="0" smtClean="0"/>
              <a:t>II.	</a:t>
            </a:r>
          </a:p>
          <a:p>
            <a:pPr marL="201168" lvl="1" indent="0">
              <a:buNone/>
            </a:pPr>
            <a:r>
              <a:rPr lang="en-US" sz="2600" dirty="0"/>
              <a:t>	</a:t>
            </a:r>
            <a:endParaRPr lang="en-US" sz="2600" dirty="0" smtClean="0"/>
          </a:p>
          <a:p>
            <a:pPr marL="201168" lvl="1" indent="0">
              <a:buNone/>
            </a:pPr>
            <a:r>
              <a:rPr lang="en-US" sz="2600" dirty="0"/>
              <a:t>	</a:t>
            </a:r>
            <a:r>
              <a:rPr lang="en-US" sz="2600" dirty="0" smtClean="0"/>
              <a:t>A.  California’s State Budget Process</a:t>
            </a:r>
          </a:p>
          <a:p>
            <a:pPr marL="201168" lvl="1" indent="0">
              <a:buNone/>
            </a:pPr>
            <a:endParaRPr lang="en-US" sz="2600" dirty="0" smtClean="0"/>
          </a:p>
          <a:p>
            <a:pPr lvl="7">
              <a:buFont typeface="Wingdings" panose="05000000000000000000" pitchFamily="2" charset="2"/>
              <a:buChar char="ü"/>
            </a:pPr>
            <a:r>
              <a:rPr lang="en-US" sz="2600" dirty="0" smtClean="0"/>
              <a:t>Governor’s January Preliminary Budget</a:t>
            </a:r>
          </a:p>
          <a:p>
            <a:pPr marL="1271400" lvl="7" indent="0">
              <a:buNone/>
            </a:pPr>
            <a:endParaRPr lang="en-US" sz="2600" dirty="0" smtClean="0"/>
          </a:p>
          <a:p>
            <a:pPr lvl="7">
              <a:buFont typeface="Wingdings" panose="05000000000000000000" pitchFamily="2" charset="2"/>
              <a:buChar char="ü"/>
            </a:pPr>
            <a:r>
              <a:rPr lang="en-US" sz="2600" dirty="0" smtClean="0"/>
              <a:t>Governor’s May Revision</a:t>
            </a:r>
          </a:p>
          <a:p>
            <a:pPr marL="1271400" lvl="7" indent="0">
              <a:buNone/>
            </a:pPr>
            <a:endParaRPr lang="en-US" sz="2600" dirty="0" smtClean="0"/>
          </a:p>
          <a:p>
            <a:pPr lvl="7">
              <a:buFont typeface="Wingdings" panose="05000000000000000000" pitchFamily="2" charset="2"/>
              <a:buChar char="ü"/>
            </a:pPr>
            <a:r>
              <a:rPr lang="en-US" sz="2600" dirty="0" smtClean="0"/>
              <a:t>Legislature Budget Hearings</a:t>
            </a:r>
          </a:p>
          <a:p>
            <a:pPr marL="1271400" lvl="7" indent="0">
              <a:buNone/>
            </a:pPr>
            <a:endParaRPr lang="en-US" sz="2600" dirty="0" smtClean="0"/>
          </a:p>
          <a:p>
            <a:pPr lvl="8">
              <a:buFont typeface="Wingdings" panose="05000000000000000000" pitchFamily="2" charset="2"/>
              <a:buChar char="Ø"/>
            </a:pPr>
            <a:r>
              <a:rPr lang="en-US" sz="2600" dirty="0" smtClean="0"/>
              <a:t>Senate Budget Subcommittee #3 Health &amp; Human Services</a:t>
            </a:r>
          </a:p>
          <a:p>
            <a:pPr marL="1471400" lvl="8" indent="0">
              <a:buNone/>
            </a:pPr>
            <a:r>
              <a:rPr lang="en-US" sz="2600" dirty="0"/>
              <a:t> </a:t>
            </a:r>
            <a:r>
              <a:rPr lang="en-US" sz="2600" dirty="0" smtClean="0"/>
              <a:t>     Chair:  Senator Caroline </a:t>
            </a:r>
            <a:r>
              <a:rPr lang="en-US" sz="2600" dirty="0" err="1" smtClean="0"/>
              <a:t>Menjivar</a:t>
            </a:r>
            <a:endParaRPr lang="en-US" sz="2600" dirty="0" smtClean="0"/>
          </a:p>
          <a:p>
            <a:pPr marL="1471400" lvl="8" indent="0">
              <a:buNone/>
            </a:pPr>
            <a:endParaRPr lang="en-US" sz="2600" dirty="0" smtClean="0"/>
          </a:p>
          <a:p>
            <a:pPr lvl="8">
              <a:buFont typeface="Wingdings" panose="05000000000000000000" pitchFamily="2" charset="2"/>
              <a:buChar char="Ø"/>
            </a:pPr>
            <a:r>
              <a:rPr lang="en-US" sz="2600" dirty="0" smtClean="0"/>
              <a:t>Assembly Committee Budget Subcommittee #2 Human Services</a:t>
            </a:r>
          </a:p>
          <a:p>
            <a:pPr marL="1471400" lvl="8" indent="0">
              <a:buNone/>
            </a:pPr>
            <a:r>
              <a:rPr lang="en-US" sz="2600" dirty="0"/>
              <a:t> </a:t>
            </a:r>
            <a:r>
              <a:rPr lang="en-US" sz="2600" dirty="0" smtClean="0"/>
              <a:t>     Chair:  Assembly Member Dr. Corey A. Jackson</a:t>
            </a:r>
          </a:p>
        </p:txBody>
      </p:sp>
      <p:sp>
        <p:nvSpPr>
          <p:cNvPr id="4" name="TextBox 3"/>
          <p:cNvSpPr txBox="1"/>
          <p:nvPr/>
        </p:nvSpPr>
        <p:spPr>
          <a:xfrm>
            <a:off x="1797530" y="549582"/>
            <a:ext cx="5629638" cy="461665"/>
          </a:xfrm>
          <a:prstGeom prst="rect">
            <a:avLst/>
          </a:prstGeom>
          <a:solidFill>
            <a:schemeClr val="bg1">
              <a:lumMod val="65000"/>
            </a:schemeClr>
          </a:solidFill>
        </p:spPr>
        <p:txBody>
          <a:bodyPr wrap="square" rtlCol="0">
            <a:spAutoFit/>
          </a:bodyPr>
          <a:lstStyle/>
          <a:p>
            <a:pPr algn="ctr"/>
            <a:r>
              <a:rPr lang="en-US" sz="2400" dirty="0" smtClean="0"/>
              <a:t>2026-’27 Proposed Budget Highlights</a:t>
            </a:r>
            <a:endParaRPr lang="en-US" sz="2400" dirty="0"/>
          </a:p>
        </p:txBody>
      </p:sp>
      <p:sp>
        <p:nvSpPr>
          <p:cNvPr id="6" name="Pentagon 5"/>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a:xfrm>
            <a:off x="65993" y="5778651"/>
            <a:ext cx="1312025" cy="365125"/>
          </a:xfrm>
        </p:spPr>
        <p:txBody>
          <a:bodyPr/>
          <a:lstStyle/>
          <a:p>
            <a:pPr algn="ctr"/>
            <a:fld id="{6113E31D-E2AB-40D1-8B51-AFA5AFEF393A}" type="slidenum">
              <a:rPr lang="en-US" sz="2000" smtClean="0"/>
              <a:pPr algn="ctr"/>
              <a:t>4</a:t>
            </a:fld>
            <a:endParaRPr lang="en-US" dirty="0"/>
          </a:p>
        </p:txBody>
      </p:sp>
    </p:spTree>
    <p:extLst>
      <p:ext uri="{BB962C8B-B14F-4D97-AF65-F5344CB8AC3E}">
        <p14:creationId xmlns:p14="http://schemas.microsoft.com/office/powerpoint/2010/main" val="88195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4684" y="205273"/>
            <a:ext cx="10666352" cy="6074229"/>
          </a:xfrm>
        </p:spPr>
        <p:txBody>
          <a:bodyPr>
            <a:normAutofit fontScale="77500" lnSpcReduction="20000"/>
          </a:bodyPr>
          <a:lstStyle/>
          <a:p>
            <a:pPr marL="201168" lvl="1" indent="0">
              <a:buNone/>
            </a:pPr>
            <a:r>
              <a:rPr lang="en-US" sz="2600" dirty="0" smtClean="0"/>
              <a:t>	</a:t>
            </a:r>
          </a:p>
          <a:p>
            <a:pPr marL="201168" lvl="1" indent="0">
              <a:buNone/>
            </a:pPr>
            <a:r>
              <a:rPr lang="en-US" sz="3100" dirty="0" smtClean="0"/>
              <a:t>   B.  Budget Overview:  No Reductions</a:t>
            </a:r>
          </a:p>
          <a:p>
            <a:pPr marL="749808" lvl="4" indent="0">
              <a:buNone/>
            </a:pPr>
            <a:endParaRPr lang="en-US" sz="3100" dirty="0"/>
          </a:p>
          <a:p>
            <a:pPr marL="749808" lvl="4" indent="0">
              <a:buNone/>
            </a:pPr>
            <a:r>
              <a:rPr lang="en-US" sz="3100" dirty="0" smtClean="0"/>
              <a:t>1)  Allocation</a:t>
            </a:r>
          </a:p>
          <a:p>
            <a:pPr marL="1660020" lvl="7" indent="-342900">
              <a:buFont typeface="Arial" panose="020B0604020202020204" pitchFamily="34" charset="0"/>
              <a:buChar char="•"/>
            </a:pPr>
            <a:r>
              <a:rPr lang="en-US" sz="3100" dirty="0"/>
              <a:t>$21.6 Billion</a:t>
            </a:r>
          </a:p>
          <a:p>
            <a:pPr marL="1660020" lvl="7" indent="-342900">
              <a:buFont typeface="Arial" panose="020B0604020202020204" pitchFamily="34" charset="0"/>
              <a:buChar char="•"/>
            </a:pPr>
            <a:r>
              <a:rPr lang="en-US" sz="3100" dirty="0"/>
              <a:t>$2.8 Billion Increase from 25’-’26</a:t>
            </a:r>
          </a:p>
          <a:p>
            <a:pPr marL="1660020" lvl="7" indent="-342900">
              <a:buFont typeface="Arial" panose="020B0604020202020204" pitchFamily="34" charset="0"/>
              <a:buChar char="•"/>
            </a:pPr>
            <a:r>
              <a:rPr lang="en-US" sz="3100" dirty="0"/>
              <a:t>$8 Billion Federal Medicaid Funds</a:t>
            </a:r>
          </a:p>
          <a:p>
            <a:pPr marL="1660020" lvl="7" indent="-342900">
              <a:buFont typeface="Arial" panose="020B0604020202020204" pitchFamily="34" charset="0"/>
              <a:buChar char="•"/>
            </a:pPr>
            <a:r>
              <a:rPr lang="en-US" sz="3100" dirty="0"/>
              <a:t>39,700 Projected increase in individuals served</a:t>
            </a:r>
          </a:p>
          <a:p>
            <a:pPr marL="1660020" lvl="7" indent="-342900">
              <a:buFont typeface="Arial" panose="020B0604020202020204" pitchFamily="34" charset="0"/>
              <a:buChar char="•"/>
            </a:pPr>
            <a:r>
              <a:rPr lang="en-US" sz="3100" dirty="0"/>
              <a:t>527,000 Individuals Served Statewide</a:t>
            </a:r>
          </a:p>
          <a:p>
            <a:pPr marL="1092708" lvl="4" indent="-342900">
              <a:buFont typeface="+mj-lt"/>
              <a:buAutoNum type="arabicParenR"/>
            </a:pPr>
            <a:endParaRPr lang="en-US" sz="3100" dirty="0" smtClean="0"/>
          </a:p>
          <a:p>
            <a:pPr marL="749808" lvl="4" indent="0">
              <a:buNone/>
            </a:pPr>
            <a:r>
              <a:rPr lang="en-US" sz="3100" dirty="0" smtClean="0"/>
              <a:t>2)  Proposals</a:t>
            </a:r>
          </a:p>
          <a:p>
            <a:pPr marL="1774320" lvl="7" indent="-457200">
              <a:buFont typeface="+mj-lt"/>
              <a:buAutoNum type="alphaUcPeriod"/>
            </a:pPr>
            <a:r>
              <a:rPr lang="en-US" sz="3100" dirty="0" smtClean="0"/>
              <a:t>Federal Funding </a:t>
            </a:r>
          </a:p>
          <a:p>
            <a:pPr marL="1974320" lvl="8" indent="-457200">
              <a:buFont typeface="Wingdings" panose="05000000000000000000" pitchFamily="2" charset="2"/>
              <a:buChar char="ü"/>
            </a:pPr>
            <a:r>
              <a:rPr lang="en-US" sz="3100" dirty="0"/>
              <a:t>Increase Federal Reimbursement by $50 million</a:t>
            </a:r>
          </a:p>
          <a:p>
            <a:pPr marL="1974320" lvl="8" indent="-457200">
              <a:buFont typeface="Wingdings" panose="05000000000000000000" pitchFamily="2" charset="2"/>
              <a:buChar char="ü"/>
            </a:pPr>
            <a:r>
              <a:rPr lang="en-US" sz="3100" dirty="0"/>
              <a:t>Quality and Accuracy of Data Improvement</a:t>
            </a:r>
          </a:p>
          <a:p>
            <a:pPr marL="1774320" lvl="7" indent="-457200">
              <a:buFont typeface="+mj-lt"/>
              <a:buAutoNum type="alphaUcPeriod"/>
            </a:pPr>
            <a:endParaRPr lang="en-US" sz="3100" dirty="0" smtClean="0"/>
          </a:p>
          <a:p>
            <a:pPr marL="1774320" lvl="7" indent="-457200">
              <a:buFont typeface="+mj-lt"/>
              <a:buAutoNum type="alphaUcPeriod"/>
            </a:pPr>
            <a:r>
              <a:rPr lang="en-US" sz="3100" dirty="0"/>
              <a:t>Implementation of the Federal Home &amp; community Based Service (HCBS) Access Rule</a:t>
            </a:r>
          </a:p>
          <a:p>
            <a:pPr marL="1974320" lvl="8" indent="-457200">
              <a:buFont typeface="Wingdings" panose="05000000000000000000" pitchFamily="2" charset="2"/>
              <a:buChar char="ü"/>
            </a:pPr>
            <a:r>
              <a:rPr lang="en-US" sz="3100" dirty="0"/>
              <a:t>Implementation of the new federally mandated grievance process</a:t>
            </a:r>
            <a:endParaRPr lang="en-US" sz="2600" dirty="0"/>
          </a:p>
          <a:p>
            <a:pPr marL="1774320" lvl="7" indent="-457200">
              <a:buFont typeface="+mj-lt"/>
              <a:buAutoNum type="alphaUcPeriod"/>
            </a:pPr>
            <a:endParaRPr lang="en-US" sz="3100" dirty="0" smtClean="0"/>
          </a:p>
          <a:p>
            <a:pPr marL="1574320" lvl="6" indent="-457200">
              <a:buFont typeface="+mj-lt"/>
              <a:buAutoNum type="alphaUcPeriod"/>
            </a:pPr>
            <a:endParaRPr lang="en-US" sz="3100" dirty="0" smtClean="0"/>
          </a:p>
        </p:txBody>
      </p:sp>
      <p:sp>
        <p:nvSpPr>
          <p:cNvPr id="5" name="Pentagon 4"/>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a:xfrm>
            <a:off x="0" y="5806642"/>
            <a:ext cx="1312025" cy="365125"/>
          </a:xfrm>
        </p:spPr>
        <p:txBody>
          <a:bodyPr/>
          <a:lstStyle/>
          <a:p>
            <a:pPr algn="ctr"/>
            <a:fld id="{6113E31D-E2AB-40D1-8B51-AFA5AFEF393A}" type="slidenum">
              <a:rPr lang="en-US" sz="2000" smtClean="0"/>
              <a:pPr algn="ctr"/>
              <a:t>5</a:t>
            </a:fld>
            <a:endParaRPr lang="en-US" sz="2000" dirty="0"/>
          </a:p>
        </p:txBody>
      </p:sp>
    </p:spTree>
    <p:extLst>
      <p:ext uri="{BB962C8B-B14F-4D97-AF65-F5344CB8AC3E}">
        <p14:creationId xmlns:p14="http://schemas.microsoft.com/office/powerpoint/2010/main" val="2928418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161" y="466532"/>
            <a:ext cx="11079169" cy="6111550"/>
          </a:xfrm>
        </p:spPr>
        <p:txBody>
          <a:bodyPr>
            <a:normAutofit fontScale="85000" lnSpcReduction="20000"/>
          </a:bodyPr>
          <a:lstStyle/>
          <a:p>
            <a:pPr marL="201168" lvl="1" indent="0">
              <a:buNone/>
            </a:pPr>
            <a:r>
              <a:rPr lang="en-US" sz="2600" dirty="0" smtClean="0"/>
              <a:t>	</a:t>
            </a:r>
            <a:r>
              <a:rPr lang="en-US" sz="2800" dirty="0" smtClean="0"/>
              <a:t>C.  Equitable &amp; Consistent Needs Assessment</a:t>
            </a:r>
          </a:p>
          <a:p>
            <a:pPr marL="1574320" lvl="6" indent="-457200">
              <a:buFont typeface="Wingdings" panose="05000000000000000000" pitchFamily="2" charset="2"/>
              <a:buChar char="ü"/>
            </a:pPr>
            <a:r>
              <a:rPr lang="en-US" sz="2800" dirty="0"/>
              <a:t>Standardized the intake process for 21 Regional Centers</a:t>
            </a:r>
          </a:p>
          <a:p>
            <a:pPr marL="1374320" lvl="5" indent="-457200">
              <a:buFont typeface="+mj-lt"/>
              <a:buAutoNum type="alphaUcPeriod"/>
            </a:pPr>
            <a:endParaRPr lang="en-US" sz="2800" dirty="0" smtClean="0"/>
          </a:p>
          <a:p>
            <a:pPr marL="917120" lvl="5" indent="0">
              <a:buNone/>
            </a:pPr>
            <a:r>
              <a:rPr lang="en-US" sz="2800" dirty="0" smtClean="0"/>
              <a:t> D.  Development of New Rate Models for centered-based early intervention     </a:t>
            </a:r>
          </a:p>
          <a:p>
            <a:pPr marL="917120" lvl="5" indent="0">
              <a:buNone/>
            </a:pPr>
            <a:r>
              <a:rPr lang="en-US" sz="2800" dirty="0"/>
              <a:t> </a:t>
            </a:r>
            <a:r>
              <a:rPr lang="en-US" sz="2800" dirty="0" smtClean="0"/>
              <a:t>      services &amp; the family teaching model</a:t>
            </a:r>
          </a:p>
          <a:p>
            <a:pPr marL="917120" lvl="5" indent="0">
              <a:buNone/>
            </a:pPr>
            <a:endParaRPr lang="en-US" sz="2800" dirty="0"/>
          </a:p>
          <a:p>
            <a:pPr marL="917120" lvl="5" indent="0">
              <a:buNone/>
            </a:pPr>
            <a:r>
              <a:rPr lang="en-US" sz="2800" dirty="0" smtClean="0"/>
              <a:t> E.  Allowance for individuals receiving supported employment services to receive         </a:t>
            </a:r>
          </a:p>
          <a:p>
            <a:pPr marL="917120" lvl="5" indent="0">
              <a:buNone/>
            </a:pPr>
            <a:r>
              <a:rPr lang="en-US" sz="2800" dirty="0"/>
              <a:t> </a:t>
            </a:r>
            <a:r>
              <a:rPr lang="en-US" sz="2800" dirty="0" smtClean="0"/>
              <a:t>      additional individualized Tailored Day Services</a:t>
            </a:r>
          </a:p>
          <a:p>
            <a:pPr marL="917120" lvl="5" indent="0">
              <a:buNone/>
            </a:pPr>
            <a:endParaRPr lang="en-US" sz="2800" dirty="0" smtClean="0"/>
          </a:p>
          <a:p>
            <a:pPr marL="917120" lvl="5" indent="0">
              <a:buNone/>
            </a:pPr>
            <a:r>
              <a:rPr lang="en-US" sz="2800" dirty="0" smtClean="0"/>
              <a:t> F</a:t>
            </a:r>
            <a:r>
              <a:rPr lang="en-US" sz="2800" dirty="0"/>
              <a:t>.  Porterville Developmental Center</a:t>
            </a:r>
          </a:p>
          <a:p>
            <a:pPr marL="1660020" lvl="7" indent="-342900">
              <a:buFont typeface="Wingdings" panose="05000000000000000000" pitchFamily="2" charset="2"/>
              <a:buChar char="ü"/>
            </a:pPr>
            <a:r>
              <a:rPr lang="en-US" sz="2800" dirty="0"/>
              <a:t>Rehabilitation </a:t>
            </a:r>
            <a:r>
              <a:rPr lang="en-US" sz="2800" dirty="0" smtClean="0"/>
              <a:t>Project:  </a:t>
            </a:r>
            <a:r>
              <a:rPr lang="en-US" sz="2800" dirty="0" err="1" smtClean="0"/>
              <a:t>Firesprinklers</a:t>
            </a:r>
            <a:endParaRPr lang="en-US" sz="2800" dirty="0"/>
          </a:p>
          <a:p>
            <a:pPr marL="917120" lvl="5" indent="0">
              <a:buNone/>
            </a:pPr>
            <a:endParaRPr lang="en-US" sz="2800" dirty="0" smtClean="0"/>
          </a:p>
          <a:p>
            <a:pPr marL="917120" lvl="5" indent="0">
              <a:buNone/>
            </a:pPr>
            <a:r>
              <a:rPr lang="en-US" sz="2800" dirty="0" smtClean="0"/>
              <a:t>G.  Proposed Changes to Laws</a:t>
            </a:r>
          </a:p>
          <a:p>
            <a:pPr marL="1774320" lvl="7" indent="-457200">
              <a:buFont typeface="Wingdings" panose="05000000000000000000" pitchFamily="2" charset="2"/>
              <a:buChar char="ü"/>
            </a:pPr>
            <a:r>
              <a:rPr lang="en-US" sz="2800" dirty="0" smtClean="0"/>
              <a:t>Rate reform cleanup</a:t>
            </a:r>
          </a:p>
          <a:p>
            <a:pPr marL="1774320" lvl="7" indent="-457200">
              <a:buFont typeface="Wingdings" panose="05000000000000000000" pitchFamily="2" charset="2"/>
              <a:buChar char="ü"/>
            </a:pPr>
            <a:r>
              <a:rPr lang="en-US" sz="2800" dirty="0" smtClean="0"/>
              <a:t>Merging the Community Placement Program (CPP) and Community Resource Development Plan (CRDP)</a:t>
            </a:r>
          </a:p>
          <a:p>
            <a:pPr marL="1774320" lvl="7" indent="-457200">
              <a:buFont typeface="Wingdings" panose="05000000000000000000" pitchFamily="2" charset="2"/>
              <a:buChar char="ü"/>
            </a:pPr>
            <a:r>
              <a:rPr lang="en-US" sz="2800" dirty="0" smtClean="0"/>
              <a:t>Establishing time limits for Canyon Springs &amp; Porterville Developmental Center residents</a:t>
            </a:r>
          </a:p>
          <a:p>
            <a:pPr marL="1374320" lvl="5" indent="-457200">
              <a:buFont typeface="+mj-lt"/>
              <a:buAutoNum type="alphaUcPeriod"/>
            </a:pPr>
            <a:endParaRPr lang="en-US" sz="2400" dirty="0" smtClean="0"/>
          </a:p>
          <a:p>
            <a:pPr marL="917120" lvl="5" indent="0">
              <a:buNone/>
            </a:pPr>
            <a:endParaRPr lang="en-US" sz="2800" dirty="0" smtClean="0"/>
          </a:p>
          <a:p>
            <a:pPr lvl="8">
              <a:buFont typeface="Arial" panose="020B0604020202020204" pitchFamily="34" charset="0"/>
              <a:buChar char="•"/>
            </a:pPr>
            <a:endParaRPr lang="en-US" sz="1600" dirty="0" smtClean="0"/>
          </a:p>
          <a:p>
            <a:pPr marL="1974320" lvl="8" indent="-457200">
              <a:buFont typeface="Arial" panose="020B0604020202020204" pitchFamily="34" charset="0"/>
              <a:buChar char="•"/>
            </a:pPr>
            <a:endParaRPr lang="en-US" sz="2000" dirty="0" smtClean="0"/>
          </a:p>
          <a:p>
            <a:pPr marL="2031470" lvl="8" indent="-514350">
              <a:buFont typeface="Arial" panose="020B0604020202020204" pitchFamily="34" charset="0"/>
              <a:buChar char="•"/>
            </a:pPr>
            <a:endParaRPr lang="en-US" sz="2600" dirty="0" smtClean="0"/>
          </a:p>
        </p:txBody>
      </p:sp>
      <p:sp>
        <p:nvSpPr>
          <p:cNvPr id="4" name="Pentagon 3"/>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a:xfrm>
            <a:off x="0" y="5797312"/>
            <a:ext cx="1312025" cy="365125"/>
          </a:xfrm>
        </p:spPr>
        <p:txBody>
          <a:bodyPr/>
          <a:lstStyle/>
          <a:p>
            <a:pPr algn="ctr"/>
            <a:fld id="{6113E31D-E2AB-40D1-8B51-AFA5AFEF393A}" type="slidenum">
              <a:rPr lang="en-US" sz="2000" smtClean="0"/>
              <a:pPr algn="ctr"/>
              <a:t>6</a:t>
            </a:fld>
            <a:endParaRPr lang="en-US" sz="2000" dirty="0"/>
          </a:p>
        </p:txBody>
      </p:sp>
    </p:spTree>
    <p:extLst>
      <p:ext uri="{BB962C8B-B14F-4D97-AF65-F5344CB8AC3E}">
        <p14:creationId xmlns:p14="http://schemas.microsoft.com/office/powerpoint/2010/main" val="725791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148281"/>
            <a:ext cx="10666352" cy="6211330"/>
          </a:xfrm>
        </p:spPr>
        <p:txBody>
          <a:bodyPr>
            <a:normAutofit lnSpcReduction="10000"/>
          </a:bodyPr>
          <a:lstStyle/>
          <a:p>
            <a:endParaRPr lang="en-US" sz="2600" dirty="0" smtClean="0"/>
          </a:p>
          <a:p>
            <a:endParaRPr lang="en-US" sz="2600" dirty="0" smtClean="0"/>
          </a:p>
          <a:p>
            <a:r>
              <a:rPr lang="en-US" sz="2800" dirty="0" smtClean="0"/>
              <a:t>III.	</a:t>
            </a:r>
          </a:p>
          <a:p>
            <a:endParaRPr lang="en-US" sz="1200" dirty="0" smtClean="0"/>
          </a:p>
          <a:p>
            <a:pPr lvl="4">
              <a:buFont typeface="Arial" panose="020B0604020202020204" pitchFamily="34" charset="0"/>
              <a:buChar char="•"/>
            </a:pPr>
            <a:r>
              <a:rPr lang="en-US" sz="2800" dirty="0" smtClean="0"/>
              <a:t>Purchase of Services (POS):  90.8%  ($16.5B)</a:t>
            </a:r>
          </a:p>
          <a:p>
            <a:pPr lvl="4">
              <a:buFont typeface="Arial" panose="020B0604020202020204" pitchFamily="34" charset="0"/>
              <a:buChar char="•"/>
            </a:pPr>
            <a:r>
              <a:rPr lang="en-US" sz="2800" dirty="0" smtClean="0"/>
              <a:t>Operations</a:t>
            </a:r>
            <a:r>
              <a:rPr lang="en-US" sz="2800" dirty="0"/>
              <a:t>:  9.1%  ($1.7B)</a:t>
            </a:r>
          </a:p>
          <a:p>
            <a:pPr lvl="4">
              <a:buFont typeface="Arial" panose="020B0604020202020204" pitchFamily="34" charset="0"/>
              <a:buChar char="•"/>
            </a:pPr>
            <a:r>
              <a:rPr lang="en-US" sz="2800" dirty="0"/>
              <a:t>Total $18.2B</a:t>
            </a:r>
          </a:p>
          <a:p>
            <a:endParaRPr lang="en-US" sz="2800" dirty="0" smtClean="0"/>
          </a:p>
          <a:p>
            <a:r>
              <a:rPr lang="en-US" sz="2800" dirty="0" smtClean="0"/>
              <a:t>IV.    Questions / Comments</a:t>
            </a:r>
          </a:p>
          <a:p>
            <a:endParaRPr lang="en-US" sz="2800" dirty="0"/>
          </a:p>
          <a:p>
            <a:pPr algn="ctr"/>
            <a:r>
              <a:rPr lang="en-US" sz="8000" u="sng" dirty="0" smtClean="0">
                <a:latin typeface="Brush Script MT" panose="03060802040406070304" pitchFamily="66" charset="0"/>
              </a:rPr>
              <a:t>Thank You</a:t>
            </a:r>
          </a:p>
          <a:p>
            <a:pPr marL="749808" lvl="4" indent="0">
              <a:buNone/>
            </a:pPr>
            <a:endParaRPr lang="en-US" sz="2200" dirty="0" smtClean="0"/>
          </a:p>
        </p:txBody>
      </p:sp>
      <p:sp>
        <p:nvSpPr>
          <p:cNvPr id="4" name="TextBox 3"/>
          <p:cNvSpPr txBox="1"/>
          <p:nvPr/>
        </p:nvSpPr>
        <p:spPr>
          <a:xfrm>
            <a:off x="1704223" y="1081426"/>
            <a:ext cx="5844242" cy="523220"/>
          </a:xfrm>
          <a:prstGeom prst="rect">
            <a:avLst/>
          </a:prstGeom>
          <a:solidFill>
            <a:schemeClr val="bg1">
              <a:lumMod val="65000"/>
            </a:schemeClr>
          </a:solidFill>
        </p:spPr>
        <p:txBody>
          <a:bodyPr wrap="square" rtlCol="0">
            <a:spAutoFit/>
          </a:bodyPr>
          <a:lstStyle/>
          <a:p>
            <a:pPr algn="ctr"/>
            <a:r>
              <a:rPr lang="en-US" sz="2800" dirty="0" smtClean="0"/>
              <a:t>Retrospect:  25-26 FY Enacted Budget</a:t>
            </a:r>
            <a:endParaRPr lang="en-US" sz="2800" dirty="0"/>
          </a:p>
        </p:txBody>
      </p:sp>
      <p:sp>
        <p:nvSpPr>
          <p:cNvPr id="5" name="Pentagon 4"/>
          <p:cNvSpPr/>
          <p:nvPr/>
        </p:nvSpPr>
        <p:spPr>
          <a:xfrm>
            <a:off x="0" y="5617029"/>
            <a:ext cx="1595534" cy="643813"/>
          </a:xfrm>
          <a:prstGeom prst="homePlat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a:xfrm>
            <a:off x="0" y="5787980"/>
            <a:ext cx="1312025" cy="365125"/>
          </a:xfrm>
        </p:spPr>
        <p:txBody>
          <a:bodyPr/>
          <a:lstStyle/>
          <a:p>
            <a:pPr algn="ctr"/>
            <a:fld id="{6113E31D-E2AB-40D1-8B51-AFA5AFEF393A}" type="slidenum">
              <a:rPr lang="en-US" sz="2000" smtClean="0"/>
              <a:pPr algn="ctr"/>
              <a:t>7</a:t>
            </a:fld>
            <a:endParaRPr lang="en-US" sz="2000" dirty="0"/>
          </a:p>
        </p:txBody>
      </p:sp>
    </p:spTree>
    <p:extLst>
      <p:ext uri="{BB962C8B-B14F-4D97-AF65-F5344CB8AC3E}">
        <p14:creationId xmlns:p14="http://schemas.microsoft.com/office/powerpoint/2010/main" val="420725230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336</TotalTime>
  <Words>37</Words>
  <Application>Microsoft Office PowerPoint</Application>
  <PresentationFormat>Widescreen</PresentationFormat>
  <Paragraphs>87</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Brush Script MT</vt:lpstr>
      <vt:lpstr>Calibri</vt:lpstr>
      <vt:lpstr>Calibri Light</vt:lpstr>
      <vt:lpstr>Wingdings</vt:lpstr>
      <vt:lpstr>Retrospect</vt:lpstr>
      <vt:lpstr>May 28, 2026 Vendor Advisory Committee (VAC) Systems Update</vt:lpstr>
      <vt:lpstr>AGENDA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May 28, 2026 Vendor Advisory Committee (VAC)</dc:title>
  <dc:creator>Angelica Salas</dc:creator>
  <cp:lastModifiedBy>Angelica Salas</cp:lastModifiedBy>
  <cp:revision>20</cp:revision>
  <cp:lastPrinted>2026-05-27T22:29:10Z</cp:lastPrinted>
  <dcterms:created xsi:type="dcterms:W3CDTF">2026-05-27T16:58:30Z</dcterms:created>
  <dcterms:modified xsi:type="dcterms:W3CDTF">2026-05-27T22:35:24Z</dcterms:modified>
</cp:coreProperties>
</file>